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5" r:id="rId7"/>
    <p:sldId id="264" r:id="rId8"/>
    <p:sldId id="269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</p:sldIdLst>
  <p:sldSz cx="18288000" cy="10287000"/>
  <p:notesSz cx="6858000" cy="9144000"/>
  <p:embeddedFontLst>
    <p:embeddedFont>
      <p:font typeface="Galmuri14 Regular" panose="020B0503020202000000" pitchFamily="50" charset="-127"/>
      <p:regular r:id="rId19"/>
    </p:embeddedFont>
    <p:embeddedFont>
      <p:font typeface="Pretendard Medium" panose="020B0600000101010101" charset="-127"/>
      <p:bold r:id="rId20"/>
    </p:embeddedFont>
    <p:embeddedFont>
      <p:font typeface="Pretendard Regular" panose="020B0600000101010101" charset="-127"/>
      <p:regular r:id="rId21"/>
    </p:embeddedFont>
    <p:embeddedFont>
      <p:font typeface="강원교육튼튼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E2A"/>
    <a:srgbClr val="305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5" d="100"/>
          <a:sy n="35" d="100"/>
        </p:scale>
        <p:origin x="118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90895-BDAA-4FC8-B8E9-CF5E83AC9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31892-F0D3-4847-A9F5-07CA6914F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7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31892-F0D3-4847-A9F5-07CA6914F01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2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hyperlink" Target="https://github.com/slw13d-ly/gamepgm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hyperlink" Target="https://doggie-development.tistory.com/10?category=814067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8905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1148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" y="1117600"/>
            <a:ext cx="42926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1600" y="8610600"/>
            <a:ext cx="7239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5930900"/>
            <a:ext cx="109728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581400" y="8724900"/>
            <a:ext cx="1112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spc="100" dirty="0" err="1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Github</a:t>
            </a:r>
            <a:r>
              <a:rPr lang="en-US" sz="2800" b="0" i="0" u="none" strike="noStrike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: </a:t>
            </a:r>
            <a:r>
              <a:rPr lang="en-US" altLang="ko-KR" sz="2800" dirty="0">
                <a:hlinkClick r:id="rId11"/>
              </a:rPr>
              <a:t>slw13d-ly/</a:t>
            </a:r>
            <a:r>
              <a:rPr lang="en-US" altLang="ko-KR" sz="2800" dirty="0" err="1">
                <a:hlinkClick r:id="rId11"/>
              </a:rPr>
              <a:t>gamepgm</a:t>
            </a:r>
            <a:r>
              <a:rPr lang="en-US" sz="2800" b="0" i="0" u="none" strike="noStrike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</a:t>
            </a:r>
            <a:endParaRPr lang="en-US" sz="2600" b="0" i="0" u="none" strike="noStrike" spc="1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29100" y="6007100"/>
            <a:ext cx="9817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1300">
                <a:solidFill>
                  <a:srgbClr val="456E2A"/>
                </a:solidFill>
                <a:latin typeface="Pretendard Medium"/>
              </a:rPr>
              <a:t>MIRICOMPANY BASIC REPORT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8600" y="4114800"/>
            <a:ext cx="127508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500" b="0" i="0" u="none" strike="noStrike" spc="1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치즈 찾기 </a:t>
            </a:r>
            <a:r>
              <a:rPr lang="ko-KR" altLang="en-US" sz="9500" b="0" i="0" u="none" strike="noStrike" spc="1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방탈출</a:t>
            </a:r>
            <a:r>
              <a:rPr lang="ko-KR" altLang="en-US" sz="9500" b="0" i="0" u="none" strike="noStrike" spc="1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게임</a:t>
            </a:r>
            <a:endParaRPr lang="ko-KR" sz="9500" b="0" i="0" u="none" strike="noStrike" spc="1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897100" y="906967"/>
            <a:ext cx="223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en-US" sz="2000" b="1" i="0" u="none" strike="noStrike" spc="3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KYUNGSUNG University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8500" y="698500"/>
            <a:ext cx="6743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b="1" spc="6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게임</a:t>
            </a:r>
            <a:r>
              <a:rPr lang="ko-KR" altLang="en-US" b="1" i="0" u="none" strike="noStrike" spc="6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프로그래밍</a:t>
            </a:r>
            <a:endParaRPr lang="en-US" altLang="ko-KR" b="1" i="0" u="none" strike="noStrike" spc="6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b="1" i="0" u="none" strike="noStrike" spc="6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UNITY </a:t>
            </a:r>
            <a:r>
              <a:rPr lang="ko-KR" altLang="en-US" b="1" i="0" u="none" strike="noStrike" spc="6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게임 업그레이드</a:t>
            </a:r>
            <a:endParaRPr lang="en-US" b="1" i="0" u="none" strike="noStrike" spc="6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7600" y="1244600"/>
            <a:ext cx="3060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b="1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202290190</a:t>
            </a:r>
            <a:r>
              <a:rPr lang="ko-KR" altLang="en-US" b="1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최유진</a:t>
            </a:r>
            <a:endParaRPr lang="ko-KR" b="1" i="0" u="none" strike="noStrike" spc="1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7600" y="596900"/>
            <a:ext cx="278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1" i="0" u="none" strike="noStrike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작성일</a:t>
            </a:r>
            <a:r>
              <a:rPr lang="en-US" b="1" i="0" u="none" strike="noStrike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  2024.12.11(</a:t>
            </a:r>
            <a:r>
              <a:rPr lang="ko-KR" altLang="en-US" b="1" i="0" u="none" strike="noStrike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수</a:t>
            </a:r>
            <a:r>
              <a:rPr lang="en-US" b="1" i="0" u="none" strike="noStrike" spc="1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4CACC-A17D-9771-FFF0-E5C82F3A3907}"/>
              </a:ext>
            </a:extLst>
          </p:cNvPr>
          <p:cNvSpPr txBox="1"/>
          <p:nvPr/>
        </p:nvSpPr>
        <p:spPr>
          <a:xfrm>
            <a:off x="14173962" y="875725"/>
            <a:ext cx="615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i="0" u="none" strike="noStrike" spc="3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©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450D-C965-1073-DA87-5354B365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4C8BA7-F76A-5904-46B6-F1ACBCA2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88D9F6-A006-0ACC-E549-56249A17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730657-F0CF-2514-477E-79681472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473B49-ECB8-A0DE-3A83-01AC58D37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1F9EB2D-9C6A-3BA9-CCDB-C43D8BB3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B15F1F2-85CF-EB95-99DA-3E38AE70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1FCB9A-62CB-C90B-D0BF-8E6C2FC2F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B353A34-58D7-1004-78F5-5E2D08659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5F1B2FA9-9F8D-3162-13BC-670A8FED3E13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12011F56-C5E5-7F6A-98D4-CF7DFE409DF5}"/>
              </a:ext>
            </a:extLst>
          </p:cNvPr>
          <p:cNvSpPr txBox="1"/>
          <p:nvPr/>
        </p:nvSpPr>
        <p:spPr>
          <a:xfrm>
            <a:off x="13103960" y="3898900"/>
            <a:ext cx="4545865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타일에 스페이스 바를 누르면서 조사 시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열리지 않는 문을 열 수 있는 비밀번호를 찾을 수 있음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맵 곳곳 돌아다니는 고양이에게 부딪히면 게임 종료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 (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예제 요소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CDB849-D9D2-2F6F-B2F9-EAC6F9B39E05}"/>
              </a:ext>
            </a:extLst>
          </p:cNvPr>
          <p:cNvSpPr/>
          <p:nvPr/>
        </p:nvSpPr>
        <p:spPr>
          <a:xfrm>
            <a:off x="4684141" y="2032000"/>
            <a:ext cx="8919718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⑥ </a:t>
            </a:r>
            <a:r>
              <a:rPr lang="ko-KR" altLang="en-US" sz="4400" b="0" i="0" dirty="0" err="1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방탈출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 요소</a:t>
            </a:r>
            <a:r>
              <a:rPr lang="en-US" altLang="ko-KR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- 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타일 비밀번호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3B3EE0-8E98-19AC-2140-9F9ED9E34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9" t="21994" r="39579" b="29286"/>
          <a:stretch/>
        </p:blipFill>
        <p:spPr>
          <a:xfrm>
            <a:off x="611190" y="3718790"/>
            <a:ext cx="5291680" cy="3024910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5EEE95C7-484D-A2DC-1E56-276CAABED956}"/>
              </a:ext>
            </a:extLst>
          </p:cNvPr>
          <p:cNvSpPr txBox="1"/>
          <p:nvPr/>
        </p:nvSpPr>
        <p:spPr>
          <a:xfrm>
            <a:off x="505587" y="2850684"/>
            <a:ext cx="6473405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spc="2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방탈출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요소 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1- 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숨겨진 비밀번호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A085C9-F392-251E-5D60-4D409CC5D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5" t="37130" r="41385" b="44541"/>
          <a:stretch/>
        </p:blipFill>
        <p:spPr>
          <a:xfrm>
            <a:off x="1464502" y="7300713"/>
            <a:ext cx="2641600" cy="17460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4ADFF5-D74C-5E10-B516-08481D321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1" t="27232" r="33813" b="33130"/>
          <a:stretch/>
        </p:blipFill>
        <p:spPr>
          <a:xfrm>
            <a:off x="4959413" y="5933478"/>
            <a:ext cx="5863680" cy="3670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CA307F-1DF9-CBDC-EA30-0B3AC18824B0}"/>
              </a:ext>
            </a:extLst>
          </p:cNvPr>
          <p:cNvSpPr txBox="1"/>
          <p:nvPr/>
        </p:nvSpPr>
        <p:spPr>
          <a:xfrm>
            <a:off x="4228868" y="7768628"/>
            <a:ext cx="685800" cy="6941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→</a:t>
            </a:r>
            <a:endParaRPr lang="ko-KR" sz="5400" b="1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E30E1C-A525-6103-D956-7F0DA2512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050" y="3048000"/>
            <a:ext cx="5165815" cy="349424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167B4756-2F3A-021E-E5D9-6649BCE210DF}"/>
              </a:ext>
            </a:extLst>
          </p:cNvPr>
          <p:cNvSpPr txBox="1"/>
          <p:nvPr/>
        </p:nvSpPr>
        <p:spPr>
          <a:xfrm>
            <a:off x="6882740" y="8626348"/>
            <a:ext cx="4171887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게임 종료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엔딩 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C9D0733F-390C-0650-0CD8-575A6492750D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1116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E36EE-BB59-1C2F-6F86-05115E451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BDCA73-71F2-D765-5CE8-7FFE15DF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2B5ACC-8164-129F-7A15-55B6669F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C9DBFE-CAC8-084E-B86C-3C4EA25E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67D1EC-220B-9D81-843D-65C98C3E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5F52E66-9789-3B53-0D80-D6B223FA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BA426F-84F5-C1E2-9052-CA462B3B3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02A2836-B55D-5AE7-A246-BC6E84D4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B444071-6984-E349-8BFD-D77976604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1EA85DA9-D675-6032-AB8A-44E9BBF79B83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BF27A3DA-0CA4-9503-7879-D860DBB3943B}"/>
              </a:ext>
            </a:extLst>
          </p:cNvPr>
          <p:cNvSpPr txBox="1"/>
          <p:nvPr/>
        </p:nvSpPr>
        <p:spPr>
          <a:xfrm>
            <a:off x="13603859" y="3990975"/>
            <a:ext cx="3876807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지정된 비밀번호 입력 시 통과 되지 않는 문이 열리면서 통과 가능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열리는 문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(Door)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과 문에 통과되지 못하게 막는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(Wall)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을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별도로 생성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CBB19B-B646-DA33-1BC9-DDA59E65C41E}"/>
              </a:ext>
            </a:extLst>
          </p:cNvPr>
          <p:cNvSpPr/>
          <p:nvPr/>
        </p:nvSpPr>
        <p:spPr>
          <a:xfrm>
            <a:off x="4684141" y="2032000"/>
            <a:ext cx="8919718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⑦ </a:t>
            </a:r>
            <a:r>
              <a:rPr lang="ko-KR" altLang="en-US" sz="4400" b="0" i="0" dirty="0" err="1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방탈출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 요소</a:t>
            </a:r>
            <a:r>
              <a:rPr lang="en-US" altLang="ko-KR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- 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비밀번호 문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7334F6-A04F-B145-7A98-25BCE19E1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2" t="30652" r="26727" b="26677"/>
          <a:stretch/>
        </p:blipFill>
        <p:spPr>
          <a:xfrm>
            <a:off x="590052" y="3819314"/>
            <a:ext cx="6374763" cy="4089401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8760B9D5-9408-A405-BE77-50FE672E9D81}"/>
              </a:ext>
            </a:extLst>
          </p:cNvPr>
          <p:cNvSpPr txBox="1"/>
          <p:nvPr/>
        </p:nvSpPr>
        <p:spPr>
          <a:xfrm>
            <a:off x="540730" y="2622223"/>
            <a:ext cx="6473405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2800"/>
              </a:lnSpc>
            </a:pPr>
            <a:r>
              <a:rPr lang="ko-KR" altLang="en-US" sz="3600" b="0" i="0" u="none" strike="noStrike" spc="2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방탈출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요소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  <a:p>
            <a:pPr lvl="0">
              <a:lnSpc>
                <a:spcPct val="132800"/>
              </a:lnSpc>
            </a:pP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비밀번호로 여는 문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0C34F6-C919-A489-870B-1861F0B28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8" r="78205"/>
          <a:stretch/>
        </p:blipFill>
        <p:spPr>
          <a:xfrm>
            <a:off x="488950" y="7908715"/>
            <a:ext cx="6525185" cy="3832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B6EC44-7E93-F7B1-ED5B-5AD26165B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97368" r="87070" b="-164"/>
          <a:stretch/>
        </p:blipFill>
        <p:spPr>
          <a:xfrm>
            <a:off x="533400" y="8277611"/>
            <a:ext cx="4266523" cy="4790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0E46DF-34A4-E04C-8022-F9AE677B7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97223" r="82112" b="160"/>
          <a:stretch/>
        </p:blipFill>
        <p:spPr>
          <a:xfrm>
            <a:off x="602752" y="8715761"/>
            <a:ext cx="5332563" cy="4097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C2811EC-2311-E78D-C525-08D0A1CBF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1" t="37170" r="33813" b="28355"/>
          <a:stretch/>
        </p:blipFill>
        <p:spPr>
          <a:xfrm>
            <a:off x="6945309" y="3771900"/>
            <a:ext cx="6449894" cy="25056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2CDA23-FF9A-0753-E8C0-957FF2BF1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6100" y="6281094"/>
            <a:ext cx="6258376" cy="3407846"/>
          </a:xfrm>
          <a:prstGeom prst="rect">
            <a:avLst/>
          </a:prstGeom>
        </p:spPr>
      </p:pic>
      <p:sp>
        <p:nvSpPr>
          <p:cNvPr id="28" name="TextBox 29">
            <a:extLst>
              <a:ext uri="{FF2B5EF4-FFF2-40B4-BE49-F238E27FC236}">
                <a16:creationId xmlns:a16="http://schemas.microsoft.com/office/drawing/2014/main" id="{87BFF006-B04E-B28F-CDF6-BC46ED585733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735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6688-8B20-EA10-AFDF-0A76BE28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62FBEC-8D62-58DF-831A-5C44241A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0C8362-E018-4E13-A406-37907714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AA0F80-AE33-AC29-28F4-6DC186E2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164EF9-C8E7-714A-F3F3-472B25E4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DCB95F-2B94-B147-D22B-623BF460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D056CF-1824-6CF9-6C1B-3F9B79D58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57B1CB-953C-B516-C306-B9205616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63F71BC-0C9D-F69A-6E09-EF9942615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994B76EA-A662-9288-60D7-51F5968AF1B3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F19267DC-E10E-A55B-2E9F-59226F86C792}"/>
              </a:ext>
            </a:extLst>
          </p:cNvPr>
          <p:cNvSpPr txBox="1"/>
          <p:nvPr/>
        </p:nvSpPr>
        <p:spPr>
          <a:xfrm>
            <a:off x="1612900" y="4148224"/>
            <a:ext cx="3876807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막히면 움직일 수 없는 미로와 닿으면 게임이 종료되는 고양이가 있는 스테이지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 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마지막 문을 통과하기 위한 열쇠를 주울 수 있음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53D47CF-BE02-3988-4969-2BB1AC8F0A81}"/>
              </a:ext>
            </a:extLst>
          </p:cNvPr>
          <p:cNvSpPr/>
          <p:nvPr/>
        </p:nvSpPr>
        <p:spPr>
          <a:xfrm>
            <a:off x="4684141" y="2032000"/>
            <a:ext cx="8919718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⑧ </a:t>
            </a:r>
            <a:r>
              <a:rPr lang="ko-KR" altLang="en-US" sz="4400" b="0" i="0" dirty="0" err="1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방탈출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 요소</a:t>
            </a:r>
            <a:r>
              <a:rPr lang="en-US" altLang="ko-KR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미로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AD3B56B4-9ABA-D232-9A8C-46BD5EABA9B4}"/>
              </a:ext>
            </a:extLst>
          </p:cNvPr>
          <p:cNvSpPr txBox="1"/>
          <p:nvPr/>
        </p:nvSpPr>
        <p:spPr>
          <a:xfrm>
            <a:off x="11396872" y="3311943"/>
            <a:ext cx="441397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2800"/>
              </a:lnSpc>
            </a:pPr>
            <a:r>
              <a:rPr lang="ko-KR" altLang="en-US" sz="3600" b="0" i="0" u="none" strike="noStrike" spc="2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방탈출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요소</a:t>
            </a:r>
            <a:r>
              <a:rPr lang="en-US" altLang="ko-KR" sz="36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미로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F15E71-E5CE-A58E-6488-E2C4337E8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0" t="14609" r="30690" b="46647"/>
          <a:stretch/>
        </p:blipFill>
        <p:spPr>
          <a:xfrm>
            <a:off x="7797278" y="4152796"/>
            <a:ext cx="7494143" cy="4591153"/>
          </a:xfrm>
          <a:prstGeom prst="rect">
            <a:avLst/>
          </a:prstGeom>
        </p:spPr>
      </p:pic>
      <p:sp>
        <p:nvSpPr>
          <p:cNvPr id="12" name="TextBox 29">
            <a:extLst>
              <a:ext uri="{FF2B5EF4-FFF2-40B4-BE49-F238E27FC236}">
                <a16:creationId xmlns:a16="http://schemas.microsoft.com/office/drawing/2014/main" id="{275973D6-AE77-D65F-703E-190CD3E22D31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8547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B97D4-732F-B1F6-8203-16B4C9E2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2C08B1-BDA6-D1DC-2162-45498B0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C06C39-0587-DA8D-99D0-871191DB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655BFC4-8BA6-8A02-2B39-FEB571A5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89AD7F-D0CA-F106-814B-3740F701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75B3C9-1456-96E5-456E-1EB8EB33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7F30AF-6829-C270-3986-99CD34D5A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59C952-5FF8-DE1A-72EF-F4BBE8060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32D9B92-3198-3A9B-40B7-50D2A24EE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834821AB-A579-287B-5F37-F17706C2D39E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153AF5B-6E52-E806-FA8A-7CF6570353C7}"/>
              </a:ext>
            </a:extLst>
          </p:cNvPr>
          <p:cNvSpPr/>
          <p:nvPr/>
        </p:nvSpPr>
        <p:spPr>
          <a:xfrm>
            <a:off x="4684141" y="2032000"/>
            <a:ext cx="8919718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⑨ </a:t>
            </a:r>
            <a:r>
              <a:rPr lang="ko-KR" altLang="en-US" sz="4400" b="0" i="0" dirty="0" err="1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방탈출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 요소</a:t>
            </a:r>
            <a:r>
              <a:rPr lang="en-US" altLang="ko-KR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열쇠 드롭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CABF4-E659-C199-4320-5FC3FE247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8" t="15677" r="21516" b="47614"/>
          <a:stretch/>
        </p:blipFill>
        <p:spPr>
          <a:xfrm>
            <a:off x="10210800" y="4181311"/>
            <a:ext cx="7289800" cy="3517900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5E741080-E7EF-5525-BF4B-2BA123422C51}"/>
              </a:ext>
            </a:extLst>
          </p:cNvPr>
          <p:cNvSpPr txBox="1"/>
          <p:nvPr/>
        </p:nvSpPr>
        <p:spPr>
          <a:xfrm>
            <a:off x="12609576" y="2916211"/>
            <a:ext cx="49009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altLang="en-US" sz="3600" b="0" i="0" u="none" strike="noStrike" spc="2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방탈출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요소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4- 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열쇠</a:t>
            </a:r>
            <a:endParaRPr lang="en-US" alt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r">
              <a:lnSpc>
                <a:spcPct val="132800"/>
              </a:lnSpc>
            </a:pPr>
            <a:r>
              <a:rPr lang="ko-KR" altLang="en-US" sz="36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스페이드 바 클릭 후 모습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0A9666-C13D-6B79-5C52-922FD4F9B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26" r="83277"/>
          <a:stretch/>
        </p:blipFill>
        <p:spPr>
          <a:xfrm>
            <a:off x="10969114" y="7554177"/>
            <a:ext cx="6516246" cy="647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C9B602-FDA0-47C3-6B4A-157346240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9" r="89182"/>
          <a:stretch/>
        </p:blipFill>
        <p:spPr>
          <a:xfrm>
            <a:off x="12797634" y="8131810"/>
            <a:ext cx="4687726" cy="529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11744F-8A05-1235-89BF-CA1D19C40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3453352"/>
            <a:ext cx="5638819" cy="6038994"/>
          </a:xfrm>
          <a:prstGeom prst="rect">
            <a:avLst/>
          </a:prstGeom>
        </p:spPr>
      </p:pic>
      <p:sp>
        <p:nvSpPr>
          <p:cNvPr id="19" name="TextBox 23">
            <a:extLst>
              <a:ext uri="{FF2B5EF4-FFF2-40B4-BE49-F238E27FC236}">
                <a16:creationId xmlns:a16="http://schemas.microsoft.com/office/drawing/2014/main" id="{237EFCEF-E4FB-11A6-9DC0-C15685A40D80}"/>
              </a:ext>
            </a:extLst>
          </p:cNvPr>
          <p:cNvSpPr txBox="1"/>
          <p:nvPr/>
        </p:nvSpPr>
        <p:spPr>
          <a:xfrm>
            <a:off x="734052" y="3391916"/>
            <a:ext cx="3876807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마지막 문을 통과하기 위해 스페이스 바로 열쇠를 주울 수 있음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열쇠를 주웠을 때의 메시지 창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0C6EA326-5B3F-DC91-1129-F3095A2D9BAB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12</a:t>
            </a:r>
            <a:endParaRPr lang="en-US" sz="4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7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D0C1-A0E9-A8AE-103E-7F7F131C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907BD8-0AA2-D8B5-9AF8-18DC08A0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B498A23-256F-DB9A-07BA-0713DB92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F6B50D-18AE-95B7-E8F0-193A0E2B4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EFE4F5-0A33-F191-A210-8D9AE81A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F91CB7-B4CA-DD47-948D-721722E3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A6B82C-10E2-DD29-9051-A70A08846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10217A-E14B-EC47-8532-8FBF1591A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4C06550-B4A3-81CB-16E0-1C55E5A6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432635E0-D124-3176-AC1D-E7430C3DA03C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B8B2FC3-7856-8704-0A68-6B93F4FA44C6}"/>
              </a:ext>
            </a:extLst>
          </p:cNvPr>
          <p:cNvSpPr/>
          <p:nvPr/>
        </p:nvSpPr>
        <p:spPr>
          <a:xfrm>
            <a:off x="4684141" y="2032000"/>
            <a:ext cx="8919718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⑩ </a:t>
            </a:r>
            <a:r>
              <a:rPr lang="ko-KR" altLang="en-US" sz="4400" b="0" i="0" dirty="0" err="1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방탈출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 요소</a:t>
            </a:r>
            <a:r>
              <a:rPr lang="en-US" altLang="ko-KR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33E0-0C50-3891-6435-59C621C149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8" t="15677" r="21516" b="47614"/>
          <a:stretch/>
        </p:blipFill>
        <p:spPr>
          <a:xfrm>
            <a:off x="10210800" y="3314700"/>
            <a:ext cx="7289800" cy="3517900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A538D80D-E44B-AF0C-802C-AE631EE91535}"/>
              </a:ext>
            </a:extLst>
          </p:cNvPr>
          <p:cNvSpPr txBox="1"/>
          <p:nvPr/>
        </p:nvSpPr>
        <p:spPr>
          <a:xfrm>
            <a:off x="12609576" y="2665968"/>
            <a:ext cx="4900923" cy="6151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altLang="en-US" sz="3600" b="0" i="0" u="none" strike="noStrike" spc="2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방탈출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요소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5- </a:t>
            </a:r>
            <a:r>
              <a:rPr lang="ko-KR" altLang="en-US" sz="36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</a:t>
            </a:r>
            <a:endParaRPr lang="en-US" alt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F1E2750E-FE9E-9A3F-D3C9-73B8C1EFCFEB}"/>
              </a:ext>
            </a:extLst>
          </p:cNvPr>
          <p:cNvSpPr txBox="1"/>
          <p:nvPr/>
        </p:nvSpPr>
        <p:spPr>
          <a:xfrm>
            <a:off x="807334" y="3473450"/>
            <a:ext cx="3876807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부드럽게 문을 여는 효과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  <a:p>
            <a:pPr lvl="0">
              <a:lnSpc>
                <a:spcPct val="107899"/>
              </a:lnSpc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문이 열릴 때의 </a:t>
            </a:r>
            <a:r>
              <a:rPr lang="ko-KR" altLang="en-US" sz="2400" dirty="0" err="1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메세지</a:t>
            </a: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F056EE-4CEE-B23E-6B76-A9F1F8FA5E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t="38350" r="34855" b="39012"/>
          <a:stretch/>
        </p:blipFill>
        <p:spPr>
          <a:xfrm>
            <a:off x="10210800" y="6832600"/>
            <a:ext cx="7264400" cy="18764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CAEF-D727-3F8E-351C-697731EEC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2515" y="3281156"/>
            <a:ext cx="5139390" cy="6313519"/>
          </a:xfrm>
          <a:prstGeom prst="rect">
            <a:avLst/>
          </a:prstGeom>
        </p:spPr>
      </p:pic>
      <p:sp>
        <p:nvSpPr>
          <p:cNvPr id="22" name="TextBox 29">
            <a:extLst>
              <a:ext uri="{FF2B5EF4-FFF2-40B4-BE49-F238E27FC236}">
                <a16:creationId xmlns:a16="http://schemas.microsoft.com/office/drawing/2014/main" id="{195415F6-C812-D763-A17C-A812B442260D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6172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DAC4-656E-F187-58E6-D19D7B32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219D40-BBD3-A44F-49D4-A0A677FE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61174-7087-F1EC-5692-D64A46C3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DBCC88-D46F-4A23-DBEA-88DE5C19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88192C-C31C-AFD3-9A00-9EAFFBE4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EEC5C0-D9EE-5E9C-5788-429BA93F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C35AF5-CEFC-A163-F18E-C20C5498B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BE0C6D-6940-9876-6F20-34F628687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74C9859-D6FC-F015-8D73-0A26E52B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0FD94456-37A2-FBCB-A58C-BB11D2C28F31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9AC8E6B-625F-BE8A-E2A6-5CF00AA943A7}"/>
              </a:ext>
            </a:extLst>
          </p:cNvPr>
          <p:cNvSpPr/>
          <p:nvPr/>
        </p:nvSpPr>
        <p:spPr>
          <a:xfrm>
            <a:off x="4684141" y="2032000"/>
            <a:ext cx="8919718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⑪ 게임 클리어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11771B91-2D98-ED6F-6B83-9BC2A57F1EB9}"/>
              </a:ext>
            </a:extLst>
          </p:cNvPr>
          <p:cNvSpPr txBox="1"/>
          <p:nvPr/>
        </p:nvSpPr>
        <p:spPr>
          <a:xfrm>
            <a:off x="4385937" y="4706112"/>
            <a:ext cx="2590804" cy="6151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치즈를 찾음</a:t>
            </a:r>
            <a:endParaRPr lang="en-US" alt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>
              <a:lnSpc>
                <a:spcPct val="132800"/>
              </a:lnSpc>
            </a:pP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엔딩</a:t>
            </a: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DBC357F7-B746-456F-5B89-B8CFEB22FEC0}"/>
              </a:ext>
            </a:extLst>
          </p:cNvPr>
          <p:cNvSpPr txBox="1"/>
          <p:nvPr/>
        </p:nvSpPr>
        <p:spPr>
          <a:xfrm>
            <a:off x="13851633" y="3894828"/>
            <a:ext cx="3876807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목표인 치즈를 찾으면 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Main Game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에서 </a:t>
            </a:r>
            <a:r>
              <a:rPr lang="en-US" altLang="ko-KR" sz="2400" dirty="0" err="1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GameClear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</a:t>
            </a:r>
            <a:r>
              <a:rPr lang="ko-KR" altLang="en-US" sz="2400" dirty="0" err="1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씬으로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넘어가 게임 종료</a:t>
            </a: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194921-9DB3-3B8D-3B4F-55BAE57EE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4" t="34965" r="38658" b="39755"/>
          <a:stretch/>
        </p:blipFill>
        <p:spPr>
          <a:xfrm>
            <a:off x="687914" y="3270488"/>
            <a:ext cx="3622806" cy="2413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5EAD0C-4F51-AC05-C816-5D22CEE9C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2" t="25910" r="34655" b="33498"/>
          <a:stretch/>
        </p:blipFill>
        <p:spPr>
          <a:xfrm>
            <a:off x="687914" y="5683488"/>
            <a:ext cx="6221476" cy="3766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7A66A0-AF00-F3D3-8D37-6E38AD284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8354" y="5084056"/>
            <a:ext cx="6408821" cy="2895600"/>
          </a:xfrm>
          <a:prstGeom prst="rect">
            <a:avLst/>
          </a:prstGeom>
        </p:spPr>
      </p:pic>
      <p:sp>
        <p:nvSpPr>
          <p:cNvPr id="19" name="TextBox 29">
            <a:extLst>
              <a:ext uri="{FF2B5EF4-FFF2-40B4-BE49-F238E27FC236}">
                <a16:creationId xmlns:a16="http://schemas.microsoft.com/office/drawing/2014/main" id="{497CED3F-2F02-CDDA-D1B8-27C378E862FE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840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08B4-D507-0DE9-EF7D-B9C1399F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C89F9A-D3D2-6D3A-51FA-02A6203E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475C6E-D8CD-B7EF-E3CB-4C447B0A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E6A797-DC81-D358-B822-0C39ACC0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186D73-A568-9BE0-90ED-FB28B58C5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7CAC10-6C1F-CE2E-51F8-8733904C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979898-ED84-09A1-4BC8-6FA04B72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0E325A-CE6D-ECEA-DBC6-D39BB4E0B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F638277-26D8-A63B-729A-D1BB1520D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F2B5CA86-B7B9-1321-1C46-8625BE363E36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점수</a:t>
            </a:r>
            <a:r>
              <a:rPr lang="en-US" altLang="ko-KR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29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C8E35D6-6852-6950-8CCD-6D976106E6A2}"/>
              </a:ext>
            </a:extLst>
          </p:cNvPr>
          <p:cNvSpPr/>
          <p:nvPr/>
        </p:nvSpPr>
        <p:spPr>
          <a:xfrm>
            <a:off x="7466520" y="2119900"/>
            <a:ext cx="3367660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이유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4F3B40A9-D94C-B3FD-4F83-3FB26C1720BC}"/>
              </a:ext>
            </a:extLst>
          </p:cNvPr>
          <p:cNvSpPr txBox="1"/>
          <p:nvPr/>
        </p:nvSpPr>
        <p:spPr>
          <a:xfrm>
            <a:off x="1343025" y="3221982"/>
            <a:ext cx="15614650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애니메이션을 하나도 지정하지 않아 캐릭터가 한 방향으로만 움직인다는 점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사운드가 없고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코드가 제대로 되지 않았던 부분은 조잡하게 넘어간 부분이 있어 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-1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점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 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하지만 게임으로 보이기 위해 디자인과 스토리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게임 형식이 갖추어져 있다는 점과 예제를 살리면서 업그레이드 요소가 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10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개 이상이기에 점수를 주고 싶었음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69DD8D63-8AC3-46AD-912A-1D9173A6B793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2556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60500" y="5130800"/>
            <a:ext cx="9334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752600"/>
            <a:ext cx="5651500" cy="12700"/>
          </a:xfrm>
          <a:prstGeom prst="rect">
            <a:avLst/>
          </a:prstGeom>
          <a:effectLst>
            <a:outerShdw blurRad="2" dist="1319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7912100"/>
            <a:ext cx="10096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6515100"/>
            <a:ext cx="10096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5105400"/>
            <a:ext cx="10096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3708400"/>
            <a:ext cx="10096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2311400"/>
            <a:ext cx="10096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2730500"/>
            <a:ext cx="1054100" cy="58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1371600"/>
            <a:ext cx="1054100" cy="584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445499" y="4038600"/>
            <a:ext cx="353693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업그레이드</a:t>
            </a:r>
            <a:endParaRPr lang="ko-KR" sz="3600" b="1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9500" y="4203700"/>
            <a:ext cx="609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400" b="1" i="0" u="none" strike="noStrike" spc="2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445500" y="2641600"/>
            <a:ext cx="299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소스 분석</a:t>
            </a:r>
            <a:endParaRPr lang="ko-KR" sz="3600" b="1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445500" y="1346200"/>
            <a:ext cx="332105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예제 소스 소개</a:t>
            </a:r>
            <a:endParaRPr lang="ko-KR" sz="3600" b="1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489825" y="1470406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spc="200" dirty="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▶</a:t>
            </a:r>
            <a:endParaRPr lang="en-US" sz="2400" b="1" i="0" u="none" strike="noStrike" spc="2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46100" y="558800"/>
            <a:ext cx="5562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1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CONTENTS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C10FF778-03EB-6C1F-7627-F5B153365762}"/>
              </a:ext>
            </a:extLst>
          </p:cNvPr>
          <p:cNvSpPr txBox="1"/>
          <p:nvPr/>
        </p:nvSpPr>
        <p:spPr>
          <a:xfrm>
            <a:off x="7461250" y="28448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spc="200" dirty="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▶</a:t>
            </a:r>
            <a:endParaRPr lang="en-US" sz="2400" b="1" i="0" u="none" strike="noStrike" spc="2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43" name="Picture 18">
            <a:extLst>
              <a:ext uri="{FF2B5EF4-FFF2-40B4-BE49-F238E27FC236}">
                <a16:creationId xmlns:a16="http://schemas.microsoft.com/office/drawing/2014/main" id="{35170DAF-69D0-37BB-A2A2-B35CF78D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4193794"/>
            <a:ext cx="1054100" cy="584200"/>
          </a:xfrm>
          <a:prstGeom prst="rect">
            <a:avLst/>
          </a:prstGeom>
        </p:spPr>
      </p:pic>
      <p:sp>
        <p:nvSpPr>
          <p:cNvPr id="44" name="TextBox 36">
            <a:extLst>
              <a:ext uri="{FF2B5EF4-FFF2-40B4-BE49-F238E27FC236}">
                <a16:creationId xmlns:a16="http://schemas.microsoft.com/office/drawing/2014/main" id="{CC636BAF-6973-3E22-29B5-BBC5CFD5C500}"/>
              </a:ext>
            </a:extLst>
          </p:cNvPr>
          <p:cNvSpPr txBox="1"/>
          <p:nvPr/>
        </p:nvSpPr>
        <p:spPr>
          <a:xfrm>
            <a:off x="7489825" y="42926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spc="200" dirty="0">
                <a:solidFill>
                  <a:schemeClr val="bg1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▶</a:t>
            </a:r>
            <a:endParaRPr lang="en-US" sz="2400" b="1" i="0" u="none" strike="noStrike" spc="2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33686" y="4622800"/>
            <a:ext cx="7478014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트리거와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태그 사용으로 한 피하기 게임</a:t>
            </a: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캐릭터 움직이기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벽에 닿으면 처음으로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적에게 죽으면 게임 오버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,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아이템 먹기 등</a:t>
            </a: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예제 소스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37F6BD4-3BFD-F3CF-FA98-9B0C3C89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171700"/>
            <a:ext cx="8559800" cy="556271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7556500"/>
            <a:ext cx="8572500" cy="1905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260600" y="7874000"/>
            <a:ext cx="5803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hlinkClick r:id="rId9"/>
              </a:rPr>
              <a:t>피하기 게임 만들기 </a:t>
            </a:r>
            <a:r>
              <a:rPr lang="en-US" altLang="ko-KR" sz="2400" dirty="0">
                <a:hlinkClick r:id="rId9"/>
              </a:rPr>
              <a:t>- 4 &lt;</a:t>
            </a:r>
            <a:r>
              <a:rPr lang="ko-KR" altLang="en-US" sz="2400" dirty="0">
                <a:hlinkClick r:id="rId9"/>
              </a:rPr>
              <a:t>아이템</a:t>
            </a:r>
            <a:r>
              <a:rPr lang="en-US" altLang="ko-KR" sz="2400" dirty="0">
                <a:hlinkClick r:id="rId9"/>
              </a:rPr>
              <a:t>, </a:t>
            </a:r>
            <a:r>
              <a:rPr lang="ko-KR" altLang="en-US" sz="2400" dirty="0">
                <a:hlinkClick r:id="rId9"/>
              </a:rPr>
              <a:t>적</a:t>
            </a:r>
            <a:r>
              <a:rPr lang="en-US" altLang="ko-KR" sz="2400" dirty="0">
                <a:hlinkClick r:id="rId9"/>
              </a:rPr>
              <a:t>&gt; [</a:t>
            </a:r>
            <a:r>
              <a:rPr lang="ko-KR" altLang="en-US" sz="2400" dirty="0">
                <a:hlinkClick r:id="rId9"/>
              </a:rPr>
              <a:t>유니티 </a:t>
            </a:r>
            <a:r>
              <a:rPr lang="en-US" altLang="ko-KR" sz="2400" dirty="0">
                <a:hlinkClick r:id="rId9"/>
              </a:rPr>
              <a:t>2D </a:t>
            </a:r>
            <a:r>
              <a:rPr lang="ko-KR" altLang="en-US" sz="2400" dirty="0">
                <a:hlinkClick r:id="rId9"/>
              </a:rPr>
              <a:t>기초 강좌</a:t>
            </a:r>
            <a:r>
              <a:rPr lang="en-US" altLang="ko-KR" sz="2400" dirty="0">
                <a:hlinkClick r:id="rId9"/>
              </a:rPr>
              <a:t>]</a:t>
            </a:r>
            <a:endParaRPr lang="en-US" sz="24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E1CAF8-11D4-72EB-7C2C-8DF32E98EB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0986" y="2153809"/>
            <a:ext cx="7506086" cy="23115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03900" y="5778500"/>
            <a:ext cx="6667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93800" y="5778500"/>
            <a:ext cx="159131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0" name="TextBox 28">
            <a:extLst>
              <a:ext uri="{FF2B5EF4-FFF2-40B4-BE49-F238E27FC236}">
                <a16:creationId xmlns:a16="http://schemas.microsoft.com/office/drawing/2014/main" id="{2DC8F413-7297-B3F6-2D24-5BD6134C040A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소스 분석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F04750-4F08-9164-FD13-539278B3B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2305050"/>
            <a:ext cx="6464632" cy="29402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4ACD5B-569F-16ED-7863-CB119C396C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2159" y="2328315"/>
            <a:ext cx="7188569" cy="3035456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35BFE17C-24FF-1B15-F7AE-8200D7ACF435}"/>
              </a:ext>
            </a:extLst>
          </p:cNvPr>
          <p:cNvSpPr txBox="1"/>
          <p:nvPr/>
        </p:nvSpPr>
        <p:spPr>
          <a:xfrm>
            <a:off x="1836928" y="5143500"/>
            <a:ext cx="6489700" cy="706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&gt;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태그를 활용해 자신 또는 적을 없애는 코드</a:t>
            </a:r>
            <a:endParaRPr lang="ko-KR" sz="240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9E4CAC-248C-E8C9-6624-67A24B0A5FF9}"/>
              </a:ext>
            </a:extLst>
          </p:cNvPr>
          <p:cNvSpPr txBox="1"/>
          <p:nvPr/>
        </p:nvSpPr>
        <p:spPr>
          <a:xfrm>
            <a:off x="8831580" y="3734924"/>
            <a:ext cx="685800" cy="6941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→</a:t>
            </a:r>
            <a:endParaRPr lang="ko-KR" sz="4000" b="1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4AE0569-607A-3FA8-0D91-EEBDED32E4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746" y="6047597"/>
            <a:ext cx="8069357" cy="23958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B7B806D-6BDC-4D61-5095-B501DAB7D3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2384" y="5966963"/>
            <a:ext cx="4730347" cy="3648973"/>
          </a:xfrm>
          <a:prstGeom prst="rect">
            <a:avLst/>
          </a:prstGeom>
        </p:spPr>
      </p:pic>
      <p:sp>
        <p:nvSpPr>
          <p:cNvPr id="41" name="TextBox 35">
            <a:extLst>
              <a:ext uri="{FF2B5EF4-FFF2-40B4-BE49-F238E27FC236}">
                <a16:creationId xmlns:a16="http://schemas.microsoft.com/office/drawing/2014/main" id="{AFBED3B3-42C3-C61D-E148-0CEE000A9B76}"/>
              </a:ext>
            </a:extLst>
          </p:cNvPr>
          <p:cNvSpPr txBox="1"/>
          <p:nvPr/>
        </p:nvSpPr>
        <p:spPr>
          <a:xfrm>
            <a:off x="1536458" y="8595732"/>
            <a:ext cx="2959342" cy="7133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&gt;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물체 충격 설정</a:t>
            </a:r>
            <a:endParaRPr lang="ko-KR" sz="240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858F2892-C7A6-49F3-AC2F-1C6B1E36A2A8}"/>
              </a:ext>
            </a:extLst>
          </p:cNvPr>
          <p:cNvSpPr txBox="1"/>
          <p:nvPr/>
        </p:nvSpPr>
        <p:spPr>
          <a:xfrm>
            <a:off x="14470287" y="5952041"/>
            <a:ext cx="2959342" cy="7133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&gt;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키 입력</a:t>
            </a:r>
            <a:endParaRPr lang="ko-KR" sz="240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C606FA07-19B2-9182-B650-71BE3306D174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</a:t>
            </a:r>
            <a:r>
              <a:rPr lang="en-US" sz="40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  <a:endParaRPr lang="en-US" sz="4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1385C699-6BD4-C628-F2ED-0D4070A2D471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51971D1-3E88-29F4-F590-F987EE054F4F}"/>
              </a:ext>
            </a:extLst>
          </p:cNvPr>
          <p:cNvSpPr/>
          <p:nvPr/>
        </p:nvSpPr>
        <p:spPr>
          <a:xfrm>
            <a:off x="5727700" y="2032000"/>
            <a:ext cx="6845300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① 폰트 적용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8371C3A-52A2-B317-7D4A-12084BFF3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193" y="2938990"/>
            <a:ext cx="6930107" cy="6586010"/>
          </a:xfrm>
          <a:prstGeom prst="rect">
            <a:avLst/>
          </a:prstGeom>
        </p:spPr>
      </p:pic>
      <p:sp>
        <p:nvSpPr>
          <p:cNvPr id="35" name="TextBox 23">
            <a:extLst>
              <a:ext uri="{FF2B5EF4-FFF2-40B4-BE49-F238E27FC236}">
                <a16:creationId xmlns:a16="http://schemas.microsoft.com/office/drawing/2014/main" id="{9C9B0870-ED9F-1F2E-0BB7-5D6DB4F24E69}"/>
              </a:ext>
            </a:extLst>
          </p:cNvPr>
          <p:cNvSpPr txBox="1"/>
          <p:nvPr/>
        </p:nvSpPr>
        <p:spPr>
          <a:xfrm>
            <a:off x="1543064" y="3937000"/>
            <a:ext cx="7478014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2D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픽셀 아트와 잘 어울리는 폰트 적용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한글 문자 번호로 유니티 내에 표시 모든 한글 폰트 사용 가능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1E493E24-9418-B319-54E1-2D78232EF39B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</a:t>
            </a:r>
            <a:r>
              <a:rPr lang="en-US" sz="40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</a:t>
            </a:r>
            <a:endParaRPr lang="en-US" sz="4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FF608-5AB1-A27C-FDAF-3873FE0A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A886F6-D552-C4A4-2719-036A9251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34607F-9473-DD00-F004-7769E096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C69C1B-8A1E-5225-6BD0-AE41F3CA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41246B-84A8-D7CC-A548-37F094528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348F4A-7EF2-7771-0CA1-49DFFF3B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7DE265E-B479-01AD-9521-72C17191D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27E75A4-171C-FC81-BBE2-A13B91A22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84D0A06-C7B6-1F40-7792-F089B9CC5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C7E4DCA7-852D-7930-48BD-F967C228E20B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1400F4F-4979-6038-6923-1CB8650FF772}"/>
              </a:ext>
            </a:extLst>
          </p:cNvPr>
          <p:cNvSpPr/>
          <p:nvPr/>
        </p:nvSpPr>
        <p:spPr>
          <a:xfrm>
            <a:off x="5727700" y="2032000"/>
            <a:ext cx="6845300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② 게임 시작 화면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1995243B-818C-91B0-EE2A-9F7038D0C0BD}"/>
              </a:ext>
            </a:extLst>
          </p:cNvPr>
          <p:cNvSpPr txBox="1"/>
          <p:nvPr/>
        </p:nvSpPr>
        <p:spPr>
          <a:xfrm>
            <a:off x="1337341" y="3954780"/>
            <a:ext cx="4545865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씬 불러오기 활용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 First Room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을 부름 </a:t>
            </a: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시작과 나가기 버튼 추가</a:t>
            </a: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F2F9FD-5748-D429-4F5B-1A8D8016C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1" t="6401" r="29159"/>
          <a:stretch/>
        </p:blipFill>
        <p:spPr>
          <a:xfrm>
            <a:off x="6404074" y="3162300"/>
            <a:ext cx="5418891" cy="63262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4FAEB0-9057-3389-1CC1-EC596135B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8110" y="3211457"/>
            <a:ext cx="5140072" cy="2864230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431A2888-CFB8-1D76-A98B-6A7B58958245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</a:t>
            </a:r>
            <a:r>
              <a:rPr lang="en-US" sz="4000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6</a:t>
            </a:r>
            <a:endParaRPr lang="en-US" sz="4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45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34BC-0D2C-C5D0-4D65-F52D2CD7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6EB5DB-6491-EA99-BEFC-77C60A23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6474B5-D265-5BA5-1A9C-936FD82D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1AA6AA-D664-2545-5CF0-27940362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849BDB-69E0-C273-32B4-F07CB39D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A06468B-2D74-43AB-8D0F-4F3E4AA1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027E19-8E6C-DDE7-0A7A-599E0131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A82EE0-29A8-9665-1882-2853586C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2D9ACF6-1198-022F-D6C5-72715B37B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8D6F1A7C-76C2-BC8F-8B58-4B644266FE95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7AF6074-39F0-E15D-8507-D019FBED6D12}"/>
              </a:ext>
            </a:extLst>
          </p:cNvPr>
          <p:cNvSpPr/>
          <p:nvPr/>
        </p:nvSpPr>
        <p:spPr>
          <a:xfrm>
            <a:off x="5727700" y="2032000"/>
            <a:ext cx="6845300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③ </a:t>
            </a:r>
            <a:r>
              <a:rPr lang="ko-KR" altLang="en-US" sz="4400" b="0" i="0" dirty="0" err="1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대화창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F36B2F21-B982-E752-AC2F-46CE8054500C}"/>
              </a:ext>
            </a:extLst>
          </p:cNvPr>
          <p:cNvSpPr txBox="1"/>
          <p:nvPr/>
        </p:nvSpPr>
        <p:spPr>
          <a:xfrm>
            <a:off x="12901549" y="3947414"/>
            <a:ext cx="4545865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게임 설명과 소개 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+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스토리를 알려줄 정보 등</a:t>
            </a:r>
            <a:endParaRPr lang="en-US" altLang="ko-KR" sz="2400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캐릭터가 일정 위치에 있으면 자동 생성</a:t>
            </a: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4B98DB-4141-E0B4-01C7-7737317E7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21244" r="43886" b="34229"/>
          <a:stretch/>
        </p:blipFill>
        <p:spPr>
          <a:xfrm>
            <a:off x="840586" y="3035300"/>
            <a:ext cx="5242714" cy="3016357"/>
          </a:xfrm>
          <a:prstGeom prst="rect">
            <a:avLst/>
          </a:prstGeom>
        </p:spPr>
      </p:pic>
      <p:sp>
        <p:nvSpPr>
          <p:cNvPr id="15" name="TextBox 28">
            <a:extLst>
              <a:ext uri="{FF2B5EF4-FFF2-40B4-BE49-F238E27FC236}">
                <a16:creationId xmlns:a16="http://schemas.microsoft.com/office/drawing/2014/main" id="{1E80F0FC-B1D3-8B69-6808-0B15FD87C466}"/>
              </a:ext>
            </a:extLst>
          </p:cNvPr>
          <p:cNvSpPr txBox="1"/>
          <p:nvPr/>
        </p:nvSpPr>
        <p:spPr>
          <a:xfrm>
            <a:off x="738632" y="2197100"/>
            <a:ext cx="290195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First Room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823902-A98F-D87F-1CDE-3E367C989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t="18397" r="34347" b="30215"/>
          <a:stretch/>
        </p:blipFill>
        <p:spPr>
          <a:xfrm>
            <a:off x="840586" y="5893308"/>
            <a:ext cx="6561146" cy="3443037"/>
          </a:xfrm>
          <a:prstGeom prst="rect">
            <a:avLst/>
          </a:prstGeom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4738E5E1-D11E-23B2-7A2A-4197B5FD4774}"/>
              </a:ext>
            </a:extLst>
          </p:cNvPr>
          <p:cNvSpPr txBox="1"/>
          <p:nvPr/>
        </p:nvSpPr>
        <p:spPr>
          <a:xfrm>
            <a:off x="3884590" y="5611729"/>
            <a:ext cx="366082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spc="200" dirty="0" err="1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대화창</a:t>
            </a: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자동 생성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1CEBB89-96A4-D8F7-C113-A0C9E57E4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708" y="3665128"/>
            <a:ext cx="5251355" cy="482289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8DBFE9-D25F-EE43-7D54-508A38AB8303}"/>
              </a:ext>
            </a:extLst>
          </p:cNvPr>
          <p:cNvSpPr/>
          <p:nvPr/>
        </p:nvSpPr>
        <p:spPr>
          <a:xfrm>
            <a:off x="5181601" y="7048500"/>
            <a:ext cx="685800" cy="12573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7C261055-62FB-016B-7DE3-9E4CBE00EE2A}"/>
              </a:ext>
            </a:extLst>
          </p:cNvPr>
          <p:cNvSpPr txBox="1"/>
          <p:nvPr/>
        </p:nvSpPr>
        <p:spPr>
          <a:xfrm>
            <a:off x="5893056" y="7040936"/>
            <a:ext cx="2001842" cy="6160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b="0" i="0" u="none" strike="noStrike" spc="200" dirty="0">
                <a:solidFill>
                  <a:schemeClr val="accent2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캐릭터 통과 문</a:t>
            </a:r>
            <a:endParaRPr lang="en-US" altLang="ko-KR" b="0" i="0" u="none" strike="noStrike" spc="200" dirty="0">
              <a:solidFill>
                <a:schemeClr val="accent2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pc="200" dirty="0">
                <a:solidFill>
                  <a:schemeClr val="accent2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ko-KR" altLang="en-US" spc="200" dirty="0">
                <a:solidFill>
                  <a:schemeClr val="accent2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열림 애니메이션</a:t>
            </a:r>
            <a:r>
              <a:rPr lang="en-US" altLang="ko-KR" spc="200" dirty="0">
                <a:solidFill>
                  <a:schemeClr val="accent2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endParaRPr lang="ko-KR" b="0" i="0" u="none" strike="noStrike" spc="200" dirty="0">
              <a:solidFill>
                <a:schemeClr val="accent2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AB74EA9F-409E-BA6F-B014-74821472C14E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48016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3F21-DFBB-B102-3CB9-1F05D3FD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32727E-AF67-1A92-FAD2-0E952A6B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E23F40-6124-DB60-F625-1A0AD7A2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B3ACE1-954A-EE20-15BD-F0EBF370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C96B62-58E1-734B-F2E3-659243389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89E59E-45D1-7C36-9584-81F6E7F4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CB2D688-9A6F-B56C-2017-8E8868847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A20F2A4-C589-7BD3-91E3-A976D283B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E13D175-4492-920B-D2BD-49195762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92DE85FA-0941-FE43-2DA3-2B1DED69E975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1EB35073-8D83-65B2-4113-E7EFB9AE9F29}"/>
              </a:ext>
            </a:extLst>
          </p:cNvPr>
          <p:cNvSpPr txBox="1"/>
          <p:nvPr/>
        </p:nvSpPr>
        <p:spPr>
          <a:xfrm>
            <a:off x="12901549" y="3947414"/>
            <a:ext cx="4545865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맵 외부에 충격을 가하는 투명 </a:t>
            </a:r>
            <a:r>
              <a:rPr lang="ko-KR" altLang="en-US" sz="2400" dirty="0" err="1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블을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 설치해 외부로 가지 못하게 막음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A9E62E-28B8-A235-03C9-7BC4DF7CF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050" y="5541624"/>
            <a:ext cx="6570386" cy="4022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D1540A-A3D2-DA72-2128-0940D2349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024" y="3200299"/>
            <a:ext cx="4262441" cy="64197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827BD3-10AD-5A35-2FAA-B171EE223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50" y="2406090"/>
            <a:ext cx="5120242" cy="3092714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0E8935-8894-E8E7-5522-46AF90101C32}"/>
              </a:ext>
            </a:extLst>
          </p:cNvPr>
          <p:cNvSpPr/>
          <p:nvPr/>
        </p:nvSpPr>
        <p:spPr>
          <a:xfrm>
            <a:off x="5727700" y="2032000"/>
            <a:ext cx="6845300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④ 맵 범위 설정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6548B14F-44A6-57DA-46D7-FBC8531666BB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97502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75AC9-CB00-6FB8-8E56-20FB5CC4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FDD040-370E-E801-FF39-8493E296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6D8ED8-4877-C79B-E099-9418A123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7854EB-343A-6AFC-9C9E-3E675C60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8AA8EAA-634C-0902-A964-6B2B5133E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456E2A">
                <a:alpha val="5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4833B4A-2F00-F733-2AF5-F5D35F1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117886-B688-DCF0-DFA3-3AE8FDF16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32D401-5BE3-4285-044E-FA163B240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5783594-5591-3B9A-0955-2858D96E0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762000"/>
            <a:ext cx="723900" cy="723900"/>
          </a:xfrm>
          <a:prstGeom prst="rect">
            <a:avLst/>
          </a:prstGeom>
        </p:spPr>
      </p:pic>
      <p:sp>
        <p:nvSpPr>
          <p:cNvPr id="31" name="TextBox 28">
            <a:extLst>
              <a:ext uri="{FF2B5EF4-FFF2-40B4-BE49-F238E27FC236}">
                <a16:creationId xmlns:a16="http://schemas.microsoft.com/office/drawing/2014/main" id="{5FBEB89A-8EC8-0729-BB85-C78CF2845B9F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6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업그레이드</a:t>
            </a:r>
            <a:endParaRPr lang="ko-KR" sz="60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4DA459DC-E5FD-9D01-A60F-DA6E3D0FB0E7}"/>
              </a:ext>
            </a:extLst>
          </p:cNvPr>
          <p:cNvSpPr txBox="1"/>
          <p:nvPr/>
        </p:nvSpPr>
        <p:spPr>
          <a:xfrm>
            <a:off x="13278572" y="4893300"/>
            <a:ext cx="4545865" cy="32923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지정된 위치에 도착하면 맵 이동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 First Room -&gt; Main Game</a:t>
            </a:r>
          </a:p>
          <a:p>
            <a:pPr lvl="0">
              <a:lnSpc>
                <a:spcPct val="107899"/>
              </a:lnSpc>
            </a:pP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NPC</a:t>
            </a:r>
            <a:r>
              <a:rPr lang="ko-KR" altLang="en-US" sz="2400" b="0" i="0" u="none" strike="noStrike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에게 스페이드 바로 말을 걸 수 </a:t>
            </a:r>
            <a:r>
              <a:rPr lang="ko-KR" altLang="en-US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있음</a:t>
            </a:r>
            <a:r>
              <a:rPr lang="en-US" altLang="ko-KR" sz="2400" dirty="0">
                <a:solidFill>
                  <a:srgbClr val="456E2A"/>
                </a:solidFill>
                <a:latin typeface="Galmuri14 Regular" panose="020B0503020202000000" pitchFamily="50" charset="-127"/>
                <a:ea typeface="Galmuri14 Regular" panose="020B0503020202000000" pitchFamily="50" charset="-127"/>
              </a:rPr>
              <a:t>.</a:t>
            </a:r>
            <a:endParaRPr lang="en-US" sz="2400" b="0" i="0" u="none" strike="noStrike" dirty="0">
              <a:solidFill>
                <a:srgbClr val="456E2A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163F193B-E8E7-53FD-8D51-7685403D3087}"/>
              </a:ext>
            </a:extLst>
          </p:cNvPr>
          <p:cNvSpPr txBox="1"/>
          <p:nvPr/>
        </p:nvSpPr>
        <p:spPr>
          <a:xfrm>
            <a:off x="738632" y="1562100"/>
            <a:ext cx="290195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Main Game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2DF568-BA31-CB5C-B987-BEA7C30DD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7" t="24105" r="20475" b="33999"/>
          <a:stretch/>
        </p:blipFill>
        <p:spPr>
          <a:xfrm>
            <a:off x="778256" y="2449142"/>
            <a:ext cx="5165344" cy="31114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C1E333-DA83-1CE6-313B-2D2F1E4DA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t="28069" r="26378" b="38990"/>
          <a:stretch/>
        </p:blipFill>
        <p:spPr>
          <a:xfrm>
            <a:off x="778256" y="4949643"/>
            <a:ext cx="6845300" cy="2150251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88C5629-22A4-2EAA-CDBF-271245CED188}"/>
              </a:ext>
            </a:extLst>
          </p:cNvPr>
          <p:cNvSpPr/>
          <p:nvPr/>
        </p:nvSpPr>
        <p:spPr>
          <a:xfrm>
            <a:off x="5727700" y="2032000"/>
            <a:ext cx="6845300" cy="876300"/>
          </a:xfrm>
          <a:prstGeom prst="roundRect">
            <a:avLst>
              <a:gd name="adj" fmla="val 50000"/>
            </a:avLst>
          </a:prstGeom>
          <a:solidFill>
            <a:srgbClr val="456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⑤ </a:t>
            </a:r>
            <a:r>
              <a:rPr lang="en-US" altLang="ko-KR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NPC</a:t>
            </a:r>
            <a:r>
              <a:rPr lang="ko-KR" altLang="en-US" sz="4400" b="0" i="0" dirty="0">
                <a:solidFill>
                  <a:schemeClr val="bg1"/>
                </a:solidFill>
                <a:effectLst/>
                <a:latin typeface="Galmuri14 Regular" panose="020B0503020202000000" pitchFamily="50" charset="-127"/>
                <a:ea typeface="Galmuri14 Regular" panose="020B0503020202000000" pitchFamily="50" charset="-127"/>
              </a:rPr>
              <a:t> 대화</a:t>
            </a:r>
            <a:endParaRPr lang="ko-KR" altLang="en-US" sz="4400" dirty="0">
              <a:solidFill>
                <a:schemeClr val="bg1"/>
              </a:solidFill>
              <a:latin typeface="Galmuri14 Regular" panose="020B0503020202000000" pitchFamily="50" charset="-127"/>
              <a:ea typeface="Galmuri14 Regular" panose="020B0503020202000000" pitchFamily="50" charset="-127"/>
            </a:endParaRP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F0B5887F-9A8E-142B-4069-3AF257FE5221}"/>
              </a:ext>
            </a:extLst>
          </p:cNvPr>
          <p:cNvSpPr txBox="1"/>
          <p:nvPr/>
        </p:nvSpPr>
        <p:spPr>
          <a:xfrm>
            <a:off x="25369" y="4638853"/>
            <a:ext cx="366082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게임 설명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3FF759-AA2C-A8C8-D08F-5DF212925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7036983"/>
            <a:ext cx="5763487" cy="2674393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7FC56EE4-26D1-0EC9-F541-A5B9D0763DDC}"/>
              </a:ext>
            </a:extLst>
          </p:cNvPr>
          <p:cNvSpPr txBox="1"/>
          <p:nvPr/>
        </p:nvSpPr>
        <p:spPr>
          <a:xfrm>
            <a:off x="488951" y="6755356"/>
            <a:ext cx="366082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캐릭터와 대화</a:t>
            </a:r>
            <a:endParaRPr lang="ko-KR" sz="3600" b="0" i="0" u="none" strike="noStrike" spc="200" dirty="0">
              <a:solidFill>
                <a:srgbClr val="456E2A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6EC608-7A8E-67F5-B2C3-3DE9AB8E16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6106" y="3898900"/>
            <a:ext cx="5184034" cy="4902200"/>
          </a:xfrm>
          <a:prstGeom prst="rect">
            <a:avLst/>
          </a:prstGeom>
        </p:spPr>
      </p:pic>
      <p:sp>
        <p:nvSpPr>
          <p:cNvPr id="25" name="TextBox 29">
            <a:extLst>
              <a:ext uri="{FF2B5EF4-FFF2-40B4-BE49-F238E27FC236}">
                <a16:creationId xmlns:a16="http://schemas.microsoft.com/office/drawing/2014/main" id="{1A5D4DEE-43B3-7C5C-0982-3D7873A36843}"/>
              </a:ext>
            </a:extLst>
          </p:cNvPr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456E2A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46227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473</Words>
  <Application>Microsoft Office PowerPoint</Application>
  <PresentationFormat>사용자 지정</PresentationFormat>
  <Paragraphs>117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Pretendard Regular</vt:lpstr>
      <vt:lpstr>Arial</vt:lpstr>
      <vt:lpstr>Calibri</vt:lpstr>
      <vt:lpstr>Galmuri14 Regular</vt:lpstr>
      <vt:lpstr>강원교육튼튼</vt:lpstr>
      <vt:lpstr>맑은 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2</cp:revision>
  <dcterms:created xsi:type="dcterms:W3CDTF">2006-08-16T00:00:00Z</dcterms:created>
  <dcterms:modified xsi:type="dcterms:W3CDTF">2024-12-11T21:10:35Z</dcterms:modified>
</cp:coreProperties>
</file>